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9"/>
  </p:notesMasterIdLst>
  <p:sldIdLst>
    <p:sldId id="316" r:id="rId2"/>
    <p:sldId id="372" r:id="rId3"/>
    <p:sldId id="318" r:id="rId4"/>
    <p:sldId id="319" r:id="rId5"/>
    <p:sldId id="378" r:id="rId6"/>
    <p:sldId id="367" r:id="rId7"/>
    <p:sldId id="368" r:id="rId8"/>
    <p:sldId id="364" r:id="rId9"/>
    <p:sldId id="365" r:id="rId10"/>
    <p:sldId id="348" r:id="rId11"/>
    <p:sldId id="349" r:id="rId12"/>
    <p:sldId id="350" r:id="rId13"/>
    <p:sldId id="351" r:id="rId14"/>
    <p:sldId id="376" r:id="rId15"/>
    <p:sldId id="333" r:id="rId16"/>
    <p:sldId id="354" r:id="rId17"/>
    <p:sldId id="353" r:id="rId18"/>
    <p:sldId id="352" r:id="rId19"/>
    <p:sldId id="334" r:id="rId20"/>
    <p:sldId id="355" r:id="rId21"/>
    <p:sldId id="369" r:id="rId22"/>
    <p:sldId id="377" r:id="rId23"/>
    <p:sldId id="336" r:id="rId24"/>
    <p:sldId id="281" r:id="rId25"/>
    <p:sldId id="382" r:id="rId26"/>
    <p:sldId id="383" r:id="rId27"/>
    <p:sldId id="371" r:id="rId28"/>
    <p:sldId id="373" r:id="rId29"/>
    <p:sldId id="374" r:id="rId30"/>
    <p:sldId id="375" r:id="rId31"/>
    <p:sldId id="379" r:id="rId32"/>
    <p:sldId id="380" r:id="rId33"/>
    <p:sldId id="381" r:id="rId34"/>
    <p:sldId id="339" r:id="rId35"/>
    <p:sldId id="356" r:id="rId36"/>
    <p:sldId id="357" r:id="rId37"/>
    <p:sldId id="363" r:id="rId38"/>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12" autoAdjust="0"/>
    <p:restoredTop sz="96696"/>
  </p:normalViewPr>
  <p:slideViewPr>
    <p:cSldViewPr snapToGrid="0" snapToObjects="1">
      <p:cViewPr varScale="1">
        <p:scale>
          <a:sx n="70" d="100"/>
          <a:sy n="70" d="100"/>
        </p:scale>
        <p:origin x="1036" y="32"/>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10/12/2020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18</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7</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4.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9.emf"/></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r>
              <a:rPr lang="en-GB" dirty="0">
                <a:latin typeface="Abadi" panose="020B0604020104020204" pitchFamily="34" charset="0"/>
              </a:rPr>
              <a:t>by Ralf Martin (r.martin@imperial.ac.uk)</a:t>
            </a: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101638"/>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224241">
            <a:off x="10276624" y="5147510"/>
            <a:ext cx="2026908" cy="1014984"/>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mc:Choice xmlns:a14="http://schemas.microsoft.com/office/drawing/2010/main"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EDUC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r="-64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EDUC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EDUC will not reflect this causal channel. This is good if you really want the all else equal effect of EXPER. However, if you want the full causal effect of EDUC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400297" y="1763672"/>
            <a:ext cx="6187419"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615627" y="2091903"/>
            <a:ext cx="2750320"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EDUC☜FEMALE </a:t>
            </a:r>
          </a:p>
        </p:txBody>
      </p:sp>
      <p:sp>
        <p:nvSpPr>
          <p:cNvPr id="4" name="TextBox 3"/>
          <p:cNvSpPr txBox="1"/>
          <p:nvPr/>
        </p:nvSpPr>
        <p:spPr>
          <a:xfrm>
            <a:off x="1067128" y="2127524"/>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EDUC and Female variable are correlated because of a causality chain from Female to EDUC. </a:t>
            </a:r>
          </a:p>
          <a:p>
            <a:pPr marL="457200" indent="-457200">
              <a:buFont typeface="Arial" panose="020B0604020202020204" pitchFamily="34" charset="0"/>
              <a:buChar char="•"/>
            </a:pPr>
            <a:r>
              <a:rPr lang="en-GB" sz="2800" dirty="0"/>
              <a:t>In this case it is vital to include the Female variable to get the correct causal estimate of a change in EDUC</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636468" y="2445470"/>
            <a:ext cx="6569431"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851798" y="2783986"/>
            <a:ext cx="3174086"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a:latin typeface="Palatino Linotype" charset="0"/>
              </a:rPr>
              <a:t>Directions of causality EDUC☞☜EXPER </a:t>
            </a:r>
          </a:p>
        </p:txBody>
      </p:sp>
      <p:sp>
        <p:nvSpPr>
          <p:cNvPr id="4" name="TextBox 3"/>
          <p:cNvSpPr txBox="1"/>
          <p:nvPr/>
        </p:nvSpPr>
        <p:spPr>
          <a:xfrm>
            <a:off x="1076267" y="2056422"/>
            <a:ext cx="4144853" cy="656462"/>
          </a:xfrm>
          <a:prstGeom prst="rect">
            <a:avLst/>
          </a:prstGeom>
          <a:noFill/>
        </p:spPr>
        <p:txBody>
          <a:bodyPr wrap="none" lIns="0" tIns="0" rIns="0" bIns="0" rtlCol="0">
            <a:spAutoFit/>
          </a:bodyPr>
          <a:lstStyle/>
          <a:p>
            <a:r>
              <a:rPr lang="en-GB" sz="4266" dirty="0">
                <a:latin typeface="Palatino Linotype"/>
                <a:cs typeface="Palatino Linotype"/>
              </a:rPr>
              <a:t>EDUC</a:t>
            </a:r>
            <a:r>
              <a:rPr lang="en-GB" sz="2000" dirty="0">
                <a:latin typeface="Palatino Linotype"/>
                <a:cs typeface="Palatino Linotype"/>
              </a:rPr>
              <a:t>=</a:t>
            </a:r>
            <a:r>
              <a:rPr lang="en-GB" sz="2000" dirty="0" err="1">
                <a:latin typeface="Palatino Linotype"/>
                <a:cs typeface="Palatino Linotype"/>
              </a:rPr>
              <a:t>Schooling+Vocational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a:t>If the causality between the two explanatory variables goes both ways we are in trouble as far as finding the causal effect of EDUC is concerned (we are cool for finding the ceteris paribus effect). Both including or dropping the gender variable will lead to a biased estimate. We have to use other methods some of which we shall discuss later in the module.</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221120" y="2384653"/>
            <a:ext cx="49743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stCxn id="4" idx="2"/>
            <a:endCxn id="6" idx="1"/>
          </p:cNvCxnSpPr>
          <p:nvPr/>
        </p:nvCxnSpPr>
        <p:spPr>
          <a:xfrm>
            <a:off x="3148694" y="2712884"/>
            <a:ext cx="1877190"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4789111" y="2712884"/>
            <a:ext cx="1100792"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x var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9075168" cy="6735177"/>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26212"/>
                  <a:gd name="adj3" fmla="val 16667"/>
                </a:avLst>
              </a:prstGeom>
              <a:solidFill>
                <a:schemeClr val="accent6">
                  <a:lumMod val="20000"/>
                  <a:lumOff val="80000"/>
                </a:schemeClr>
              </a:solidFill>
              <a:ln>
                <a:solidFill>
                  <a:srgbClr val="040404"/>
                </a:solidFill>
              </a:ln>
            </p:spPr>
            <p:txBody>
              <a:bodyPr rtlCol="0" anchor="ct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275" dirty="0">
                    <a:latin typeface="Palatino Linotype" charset="0"/>
                    <a:ea typeface="Palatino Linotype" charset="0"/>
                    <a:cs typeface="Palatino Linotype" charset="0"/>
                  </a:rPr>
                  <a:t>It indicates that earnings per hour increase by $0.54 for every extra year of schooling</a:t>
                </a:r>
              </a:p>
            </p:txBody>
          </p:sp>
        </mc:Choice>
        <mc:Fallback>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26212"/>
                  <a:gd name="adj3" fmla="val 16667"/>
                </a:avLst>
              </a:prstGeom>
              <a:blipFill>
                <a:blip r:embed="rId2"/>
                <a:stretch>
                  <a:fillRect/>
                </a:stretch>
              </a:blipFill>
              <a:ln>
                <a:solidFill>
                  <a:srgbClr val="040404"/>
                </a:solidFill>
              </a:ln>
            </p:spPr>
            <p:txBody>
              <a:bodyPr/>
              <a:lstStyle/>
              <a:p>
                <a:r>
                  <a:rPr lang="en-GB">
                    <a:noFill/>
                  </a:rPr>
                  <a:t> </a:t>
                </a:r>
              </a:p>
            </p:txBody>
          </p:sp>
        </mc:Fallback>
      </mc:AlternateContent>
    </p:spTree>
    <p:extLst>
      <p:ext uri="{BB962C8B-B14F-4D97-AF65-F5344CB8AC3E}">
        <p14:creationId xmlns:p14="http://schemas.microsoft.com/office/powerpoint/2010/main" val="114564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4" name="Picture">
            <a:extLst>
              <a:ext uri="{FF2B5EF4-FFF2-40B4-BE49-F238E27FC236}">
                <a16:creationId xmlns:a16="http://schemas.microsoft.com/office/drawing/2014/main" id="{0F74B817-94DE-4AB6-A319-2F258EB69C43}"/>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702627" y="2245143"/>
            <a:ext cx="9601135" cy="5925272"/>
          </a:xfrm>
          <a:prstGeom prst="rect">
            <a:avLst/>
          </a:prstGeom>
          <a:noFill/>
          <a:ln w="9525">
            <a:noFill/>
            <a:headEnd/>
            <a:tailEnd/>
          </a:ln>
        </p:spPr>
      </p:pic>
    </p:spTree>
    <p:extLst>
      <p:ext uri="{BB962C8B-B14F-4D97-AF65-F5344CB8AC3E}">
        <p14:creationId xmlns:p14="http://schemas.microsoft.com/office/powerpoint/2010/main" val="1410339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=−3.39+0.644×</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+0.07×</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Women tend to be less educated than men</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Tree>
    <p:extLst>
      <p:ext uri="{BB962C8B-B14F-4D97-AF65-F5344CB8AC3E}">
        <p14:creationId xmlns:p14="http://schemas.microsoft.com/office/powerpoint/2010/main" val="275133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246880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Hence part of what we thought was the wage depressing effect of little education is actually the wage depressing effect of being female</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Compare with EXPER which had a positive effect on wages</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25215" y="1678329"/>
            <a:ext cx="12981173" cy="9178723"/>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tretch>
            <a:fillRect/>
          </a:stretch>
        </p:blipFill>
        <p:spPr>
          <a:xfrm>
            <a:off x="0" y="1740617"/>
            <a:ext cx="12976989" cy="7522255"/>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Perfect Multi-</a:t>
            </a:r>
            <a:r>
              <a:rPr lang="en-US" sz="3982" kern="0" dirty="0" err="1">
                <a:latin typeface="Palatino Linotype" charset="0"/>
              </a:rPr>
              <a:t>colinearity</a:t>
            </a:r>
            <a:endParaRPr lang="en-US" sz="3982" kern="0" dirty="0">
              <a:latin typeface="Palatino Linotype" charset="0"/>
            </a:endParaRP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61083"/>
              <a:gd name="adj2" fmla="val 67091"/>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75600"/>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5249" y="2027607"/>
            <a:ext cx="3988345" cy="4311617"/>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1"/>
          </p:nvPr>
        </p:nvPicPr>
        <p:blipFill>
          <a:blip r:embed="rId2"/>
          <a:stretch>
            <a:fillRect/>
          </a:stretch>
        </p:blipFill>
        <p:spPr>
          <a:xfrm>
            <a:off x="1007252" y="1880813"/>
            <a:ext cx="5495942" cy="599038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79206"/>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𝛽</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𝛽</m:t>
                        </m:r>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𝛽</m:t>
                        </m:r>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𝜖</m:t>
                    </m:r>
                  </m:oMath>
                </a14:m>
                <a:r>
                  <a:rPr lang="en-GB" sz="2400" dirty="0"/>
                  <a:t>?</a:t>
                </a:r>
              </a:p>
            </p:txBody>
          </p:sp>
        </mc:Choice>
        <mc:Fallback>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79206"/>
              </a:xfrm>
              <a:prstGeom prst="rect">
                <a:avLst/>
              </a:prstGeom>
              <a:blipFill>
                <a:blip r:embed="rId3"/>
                <a:stretch>
                  <a:fillRect l="-1330" t="-20968" b="-50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a:t>
            </a:r>
            <a:r>
              <a:rPr lang="en-US" sz="1564" err="1">
                <a:latin typeface="Consolas" panose="020B0609020204030204" pitchFamily="49" charset="0"/>
                <a:ea typeface="Cambria" panose="02040503050406030204" pitchFamily="18" charset="0"/>
                <a:cs typeface="Times New Roman" panose="02020603050405020304" pitchFamily="18" charset="0"/>
              </a:rPr>
              <a:t>crimesPc</a:t>
            </a:r>
            <a:r>
              <a:rPr lang="en-US" sz="1564">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Signif</a:t>
            </a:r>
            <a:r>
              <a:rPr lang="en-US" sz="1564">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18004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397780" y="2911231"/>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stCxn id="7" idx="2"/>
            <a:endCxn id="6" idx="3"/>
          </p:cNvCxnSpPr>
          <p:nvPr/>
        </p:nvCxnSpPr>
        <p:spPr bwMode="auto">
          <a:xfrm flipH="1">
            <a:off x="8744026" y="2779929"/>
            <a:ext cx="2242169" cy="4345781"/>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mc:Choice xmlns:a14="http://schemas.microsoft.com/office/drawing/2010/main"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a:t>
            </a:r>
            <a:r>
              <a:rPr lang="en-US" sz="3982" kern="0" dirty="0" err="1">
                <a:latin typeface="+mj-lt"/>
              </a:rPr>
              <a:t>colinearity</a:t>
            </a:r>
            <a:endParaRPr lang="en-US" sz="3982" kern="0" dirty="0">
              <a:latin typeface="+mj-lt"/>
            </a:endParaRP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mc:Choice xmlns:a14="http://schemas.microsoft.com/office/drawing/2010/main"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 impossible – for the OLS algorithm to distinguish between the separate effects for all the variables</a:t>
            </a:r>
          </a:p>
        </p:txBody>
      </p:sp>
    </p:spTree>
    <p:extLst>
      <p:ext uri="{BB962C8B-B14F-4D97-AF65-F5344CB8AC3E}">
        <p14:creationId xmlns:p14="http://schemas.microsoft.com/office/powerpoint/2010/main" val="20040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27048"/>
            <a:ext cx="10468571" cy="7330164"/>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6848856" y="7068312"/>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324343" y="3585575"/>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324343" y="4876008"/>
            <a:ext cx="5397019" cy="1064184"/>
          </a:xfrm>
          <a:prstGeom prst="wedgeRoundRectCallout">
            <a:avLst>
              <a:gd name="adj1" fmla="val -96878"/>
              <a:gd name="adj2" fmla="val 24310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7174366" y="8132497"/>
            <a:ext cx="4597636" cy="1085906"/>
          </a:xfrm>
          <a:prstGeom prst="rect">
            <a:avLst/>
          </a:prstGeom>
        </p:spPr>
      </p:pic>
    </p:spTree>
    <p:extLst>
      <p:ext uri="{BB962C8B-B14F-4D97-AF65-F5344CB8AC3E}">
        <p14:creationId xmlns:p14="http://schemas.microsoft.com/office/powerpoint/2010/main" val="151991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An example</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3182806" y="5042104"/>
            <a:ext cx="8539802" cy="833661"/>
          </a:xfrm>
          <a:prstGeom prst="wedgeRoundRectCallout">
            <a:avLst>
              <a:gd name="adj1" fmla="val -11114"/>
              <a:gd name="adj2" fmla="val -6733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t>
            </a:r>
            <a:endParaRPr lang="en-US" sz="2000" dirty="0"/>
          </a:p>
        </p:txBody>
      </p:sp>
    </p:spTree>
    <p:extLst>
      <p:ext uri="{BB962C8B-B14F-4D97-AF65-F5344CB8AC3E}">
        <p14:creationId xmlns:p14="http://schemas.microsoft.com/office/powerpoint/2010/main" val="3352618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11341426"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Somewhat co-linear explanatory variables</a:t>
            </a:r>
          </a:p>
        </p:txBody>
      </p:sp>
      <mc:AlternateContent xmlns:mc="http://schemas.openxmlformats.org/markup-compatibility/2006" xmlns:a14="http://schemas.microsoft.com/office/drawing/2010/main">
        <mc:Choice Requires="a14">
          <p:sp>
            <p:nvSpPr>
              <p:cNvPr id="10" name="Rectangle 9"/>
              <p:cNvSpPr/>
              <p:nvPr/>
            </p:nvSpPr>
            <p:spPr>
              <a:xfrm>
                <a:off x="287719" y="1809902"/>
                <a:ext cx="11747772" cy="15945904"/>
              </a:xfrm>
              <a:prstGeom prst="rect">
                <a:avLst/>
              </a:prstGeom>
            </p:spPr>
            <p:txBody>
              <a:bodyPr wrap="square">
                <a:spAutoFit/>
              </a:bodyPr>
              <a:lstStyle/>
              <a:p>
                <a:pPr marL="406337" indent="-406337">
                  <a:buFont typeface="Arial" charset="0"/>
                  <a:buChar char="•"/>
                </a:pPr>
                <a:r>
                  <a:rPr lang="en-GB" sz="3646">
                    <a:latin typeface="Palatino Linotype" charset="0"/>
                    <a:ea typeface="Palatino Linotype" charset="0"/>
                    <a:cs typeface="Palatino Linotype" charset="0"/>
                  </a:rPr>
                  <a:t>If explanatory variables are not perfectly co-linear we can separately identify effects</a:t>
                </a:r>
              </a:p>
              <a:p>
                <a:pPr marL="406337" indent="-406337">
                  <a:buFont typeface="Arial" charset="0"/>
                  <a:buChar char="•"/>
                </a:pPr>
                <a:r>
                  <a:rPr lang="en-GB" sz="3646">
                    <a:latin typeface="Palatino Linotype" charset="0"/>
                    <a:ea typeface="Palatino Linotype" charset="0"/>
                    <a:cs typeface="Palatino Linotype" charset="0"/>
                  </a:rPr>
                  <a:t>However, they might nevertheless be closely correlated</a:t>
                </a:r>
              </a:p>
              <a:p>
                <a:pPr marL="406337" indent="-406337">
                  <a:buFont typeface="Arial" charset="0"/>
                  <a:buChar char="•"/>
                </a:pPr>
                <a:r>
                  <a:rPr lang="en-GB" sz="3646">
                    <a:latin typeface="Palatino Linotype" charset="0"/>
                    <a:ea typeface="Palatino Linotype" charset="0"/>
                    <a:cs typeface="Palatino Linotype" charset="0"/>
                  </a:rPr>
                  <a:t>Implies that the estimates will be very imprecise</a:t>
                </a:r>
              </a:p>
              <a:p>
                <a:pPr marL="406337" indent="-406337">
                  <a:buFont typeface="Arial" charset="0"/>
                  <a:buChar char="•"/>
                </a:pPr>
                <a:endParaRPr lang="en-GB" sz="3646">
                  <a:latin typeface="Palatino Linotype" charset="0"/>
                  <a:ea typeface="Palatino Linotype" charset="0"/>
                  <a:cs typeface="Palatino Linotype" charset="0"/>
                </a:endParaRPr>
              </a:p>
              <a:p>
                <a:pPr marL="406337" indent="-406337">
                  <a:buFont typeface="Arial" charset="0"/>
                  <a:buChar char="•"/>
                </a:pPr>
                <a:r>
                  <a:rPr lang="en-GB" sz="3646">
                    <a:latin typeface="Palatino Linotype" charset="0"/>
                    <a:ea typeface="Palatino Linotype" charset="0"/>
                    <a:cs typeface="Palatino Linotype" charset="0"/>
                  </a:rPr>
                  <a:t>This makes intuitive sense but we can also see it formally</a:t>
                </a:r>
              </a:p>
              <a:p>
                <a:pPr marL="406337" indent="-406337">
                  <a:buFont typeface="Arial" charset="0"/>
                  <a:buChar char="•"/>
                </a:pPr>
                <a:endParaRPr lang="en-GB" sz="3646">
                  <a:latin typeface="Palatino Linotype" charset="0"/>
                  <a:ea typeface="Palatino Linotype" charset="0"/>
                  <a:cs typeface="Palatino Linotype" charset="0"/>
                </a:endParaRPr>
              </a:p>
              <a:p>
                <a:pPr marL="406337" indent="-406337">
                  <a:buFont typeface="Arial" charset="0"/>
                  <a:buChar char="•"/>
                </a:pPr>
                <a:r>
                  <a:rPr lang="en-GB" sz="3646">
                    <a:latin typeface="Palatino Linotype" charset="0"/>
                    <a:ea typeface="Palatino Linotype" charset="0"/>
                    <a:cs typeface="Palatino Linotype" charset="0"/>
                  </a:rPr>
                  <a:t>E.g. if the </a:t>
                </a:r>
                <a14:m>
                  <m:oMath xmlns:m="http://schemas.openxmlformats.org/officeDocument/2006/math">
                    <m:r>
                      <a:rPr lang="en-GB" sz="3646" i="1">
                        <a:latin typeface="Cambria Math" panose="02040503050406030204" pitchFamily="18" charset="0"/>
                        <a:ea typeface="Palatino Linotype" charset="0"/>
                        <a:cs typeface="Palatino Linotype" charset="0"/>
                      </a:rPr>
                      <m:t>𝜖</m:t>
                    </m:r>
                  </m:oMath>
                </a14:m>
                <a:r>
                  <a:rPr lang="en-GB" sz="3646">
                    <a:latin typeface="Palatino Linotype" charset="0"/>
                    <a:ea typeface="Palatino Linotype" charset="0"/>
                    <a:cs typeface="Palatino Linotype" charset="0"/>
                  </a:rPr>
                  <a:t> shocks are independent and identically distributed we can (in the 2 explanatory variable case) derive the standard deviation for </a:t>
                </a:r>
                <a14:m>
                  <m:oMath xmlns:m="http://schemas.openxmlformats.org/officeDocument/2006/math">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𝑏</m:t>
                        </m:r>
                      </m:e>
                      <m:sub>
                        <m:r>
                          <a:rPr lang="en-GB" sz="3646" i="1">
                            <a:latin typeface="Cambria Math" panose="02040503050406030204" pitchFamily="18" charset="0"/>
                            <a:ea typeface="Palatino Linotype" charset="0"/>
                            <a:cs typeface="Palatino Linotype" charset="0"/>
                          </a:rPr>
                          <m:t>1</m:t>
                        </m:r>
                      </m:sub>
                    </m:sSub>
                  </m:oMath>
                </a14:m>
                <a:r>
                  <a:rPr lang="en-GB" sz="3646">
                    <a:latin typeface="Palatino Linotype" charset="0"/>
                    <a:ea typeface="Palatino Linotype" charset="0"/>
                    <a:cs typeface="Palatino Linotype" charset="0"/>
                  </a:rPr>
                  <a:t> as</a:t>
                </a:r>
              </a:p>
              <a:p>
                <a:pPr/>
                <a14:m>
                  <m:oMathPara xmlns:m="http://schemas.openxmlformats.org/officeDocument/2006/math">
                    <m:oMathParaPr>
                      <m:jc m:val="center"/>
                    </m:oMathParaPr>
                    <m:oMath xmlns:m="http://schemas.openxmlformats.org/officeDocument/2006/math">
                      <m:sSubSup>
                        <m:sSubSupPr>
                          <m:ctrlPr>
                            <a:rPr lang="en-GB" sz="3646" i="1">
                              <a:latin typeface="Cambria Math" panose="02040503050406030204" pitchFamily="18" charset="0"/>
                              <a:ea typeface="Palatino Linotype" charset="0"/>
                              <a:cs typeface="Palatino Linotype" charset="0"/>
                            </a:rPr>
                          </m:ctrlPr>
                        </m:sSubSupPr>
                        <m:e>
                          <m:r>
                            <a:rPr lang="en-GB" sz="3646" i="1">
                              <a:latin typeface="Cambria Math" panose="02040503050406030204" pitchFamily="18" charset="0"/>
                              <a:ea typeface="Palatino Linotype" charset="0"/>
                              <a:cs typeface="Palatino Linotype" charset="0"/>
                            </a:rPr>
                            <m:t>𝜎</m:t>
                          </m:r>
                        </m:e>
                        <m:sub>
                          <m:sSub>
                            <m:sSubPr>
                              <m:ctrlPr>
                                <a:rPr lang="en-GB" sz="3646" i="1">
                                  <a:latin typeface="Cambria Math" panose="02040503050406030204" pitchFamily="18" charset="0"/>
                                  <a:ea typeface="Palatino Linotype" charset="0"/>
                                  <a:cs typeface="Palatino Linotype" charset="0"/>
                                </a:rPr>
                              </m:ctrlPr>
                            </m:sSubPr>
                            <m:e>
                              <m:acc>
                                <m:accPr>
                                  <m:chr m:val="̂"/>
                                  <m:ctrlPr>
                                    <a:rPr lang="en-GB" sz="3646" i="1">
                                      <a:latin typeface="Cambria Math" panose="02040503050406030204" pitchFamily="18" charset="0"/>
                                      <a:ea typeface="Palatino Linotype" charset="0"/>
                                      <a:cs typeface="Palatino Linotype" charset="0"/>
                                    </a:rPr>
                                  </m:ctrlPr>
                                </m:accPr>
                                <m:e>
                                  <m:r>
                                    <a:rPr lang="en-GB" sz="3646" i="1">
                                      <a:latin typeface="Cambria Math" panose="02040503050406030204" pitchFamily="18" charset="0"/>
                                      <a:ea typeface="Palatino Linotype" charset="0"/>
                                      <a:cs typeface="Palatino Linotype" charset="0"/>
                                    </a:rPr>
                                    <m:t>𝛽</m:t>
                                  </m:r>
                                </m:e>
                              </m:acc>
                            </m:e>
                            <m:sub>
                              <m:r>
                                <a:rPr lang="en-GB" sz="3646" i="1">
                                  <a:latin typeface="Cambria Math" charset="0"/>
                                  <a:ea typeface="Palatino Linotype" charset="0"/>
                                  <a:cs typeface="Palatino Linotype" charset="0"/>
                                </a:rPr>
                                <m:t>2</m:t>
                              </m:r>
                            </m:sub>
                          </m:sSub>
                        </m:sub>
                        <m:sup>
                          <m:r>
                            <a:rPr lang="en-GB" sz="3646" i="1">
                              <a:latin typeface="Cambria Math" panose="02040503050406030204" pitchFamily="18" charset="0"/>
                              <a:ea typeface="Palatino Linotype" charset="0"/>
                              <a:cs typeface="Palatino Linotype" charset="0"/>
                            </a:rPr>
                            <m:t>2</m:t>
                          </m:r>
                        </m:sup>
                      </m:sSubSup>
                      <m:r>
                        <a:rPr lang="en-GB" sz="3646" i="1">
                          <a:latin typeface="Cambria Math" panose="02040503050406030204" pitchFamily="18" charset="0"/>
                          <a:ea typeface="Palatino Linotype" charset="0"/>
                          <a:cs typeface="Palatino Linotype" charset="0"/>
                        </a:rPr>
                        <m:t>=</m:t>
                      </m:r>
                      <m:f>
                        <m:fPr>
                          <m:ctrlPr>
                            <a:rPr lang="en-GB" sz="3646" i="1">
                              <a:latin typeface="Cambria Math" panose="02040503050406030204" pitchFamily="18" charset="0"/>
                              <a:ea typeface="Palatino Linotype" charset="0"/>
                              <a:cs typeface="Palatino Linotype" charset="0"/>
                            </a:rPr>
                          </m:ctrlPr>
                        </m:fPr>
                        <m:num>
                          <m:sSubSup>
                            <m:sSubSupPr>
                              <m:ctrlPr>
                                <a:rPr lang="en-GB" sz="3646" i="1">
                                  <a:latin typeface="Cambria Math" panose="02040503050406030204" pitchFamily="18" charset="0"/>
                                  <a:ea typeface="Palatino Linotype" charset="0"/>
                                  <a:cs typeface="Palatino Linotype" charset="0"/>
                                </a:rPr>
                              </m:ctrlPr>
                            </m:sSubSupPr>
                            <m:e>
                              <m:r>
                                <a:rPr lang="en-GB" sz="3646" i="1">
                                  <a:latin typeface="Cambria Math" panose="02040503050406030204" pitchFamily="18" charset="0"/>
                                  <a:ea typeface="Palatino Linotype" charset="0"/>
                                  <a:cs typeface="Palatino Linotype" charset="0"/>
                                </a:rPr>
                                <m:t>𝜎</m:t>
                              </m:r>
                            </m:e>
                            <m:sub>
                              <m:r>
                                <a:rPr lang="en-GB" sz="3646" i="1">
                                  <a:latin typeface="Cambria Math" panose="02040503050406030204" pitchFamily="18" charset="0"/>
                                  <a:ea typeface="Palatino Linotype" charset="0"/>
                                  <a:cs typeface="Palatino Linotype" charset="0"/>
                                </a:rPr>
                                <m:t>𝜖</m:t>
                              </m:r>
                            </m:sub>
                            <m:sup>
                              <m:r>
                                <a:rPr lang="en-GB" sz="3646" i="1">
                                  <a:latin typeface="Cambria Math" panose="02040503050406030204" pitchFamily="18" charset="0"/>
                                  <a:ea typeface="Palatino Linotype" charset="0"/>
                                  <a:cs typeface="Palatino Linotype" charset="0"/>
                                </a:rPr>
                                <m:t>2</m:t>
                              </m:r>
                            </m:sup>
                          </m:sSubSup>
                        </m:num>
                        <m:den>
                          <m:r>
                            <a:rPr lang="en-GB" sz="3646" i="1">
                              <a:latin typeface="Cambria Math" panose="02040503050406030204" pitchFamily="18" charset="0"/>
                              <a:ea typeface="Palatino Linotype" charset="0"/>
                              <a:cs typeface="Palatino Linotype" charset="0"/>
                            </a:rPr>
                            <m:t>𝑛𝑉𝐴𝑅</m:t>
                          </m:r>
                          <m:d>
                            <m:dPr>
                              <m:ctrlPr>
                                <a:rPr lang="en-GB" sz="3646" i="1">
                                  <a:latin typeface="Cambria Math" panose="02040503050406030204" pitchFamily="18" charset="0"/>
                                  <a:ea typeface="Palatino Linotype" charset="0"/>
                                  <a:cs typeface="Palatino Linotype" charset="0"/>
                                </a:rPr>
                              </m:ctrlPr>
                            </m:dPr>
                            <m:e>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charset="0"/>
                                      <a:ea typeface="Palatino Linotype" charset="0"/>
                                      <a:cs typeface="Palatino Linotype" charset="0"/>
                                    </a:rPr>
                                    <m:t>2</m:t>
                                  </m:r>
                                </m:sub>
                              </m:sSub>
                            </m:e>
                          </m:d>
                        </m:den>
                      </m:f>
                      <m:r>
                        <a:rPr lang="en-GB" sz="3646" i="1">
                          <a:latin typeface="Cambria Math" panose="02040503050406030204" pitchFamily="18" charset="0"/>
                          <a:ea typeface="Palatino Linotype" charset="0"/>
                          <a:cs typeface="Palatino Linotype" charset="0"/>
                        </a:rPr>
                        <m:t>×</m:t>
                      </m:r>
                      <m:f>
                        <m:fPr>
                          <m:ctrlPr>
                            <a:rPr lang="en-GB" sz="3646" i="1">
                              <a:latin typeface="Cambria Math" panose="02040503050406030204" pitchFamily="18" charset="0"/>
                              <a:ea typeface="Palatino Linotype" charset="0"/>
                              <a:cs typeface="Palatino Linotype" charset="0"/>
                            </a:rPr>
                          </m:ctrlPr>
                        </m:fPr>
                        <m:num>
                          <m:r>
                            <a:rPr lang="en-GB" sz="3646" i="1">
                              <a:latin typeface="Cambria Math" panose="02040503050406030204" pitchFamily="18" charset="0"/>
                              <a:ea typeface="Palatino Linotype" charset="0"/>
                              <a:cs typeface="Palatino Linotype" charset="0"/>
                            </a:rPr>
                            <m:t>1</m:t>
                          </m:r>
                        </m:num>
                        <m:den>
                          <m:r>
                            <a:rPr lang="en-GB" sz="3646" i="1">
                              <a:latin typeface="Cambria Math" panose="02040503050406030204" pitchFamily="18" charset="0"/>
                              <a:ea typeface="Palatino Linotype" charset="0"/>
                              <a:cs typeface="Palatino Linotype" charset="0"/>
                            </a:rPr>
                            <m:t>1−</m:t>
                          </m:r>
                          <m:sSubSup>
                            <m:sSubSupPr>
                              <m:ctrlPr>
                                <a:rPr lang="en-GB" sz="3646" i="1">
                                  <a:latin typeface="Cambria Math" panose="02040503050406030204" pitchFamily="18" charset="0"/>
                                  <a:ea typeface="Palatino Linotype" charset="0"/>
                                  <a:cs typeface="Palatino Linotype" charset="0"/>
                                </a:rPr>
                              </m:ctrlPr>
                            </m:sSubSupPr>
                            <m:e>
                              <m:r>
                                <a:rPr lang="en-GB" sz="3646" i="1">
                                  <a:latin typeface="Cambria Math" panose="02040503050406030204" pitchFamily="18" charset="0"/>
                                  <a:ea typeface="Palatino Linotype" charset="0"/>
                                  <a:cs typeface="Palatino Linotype" charset="0"/>
                                </a:rPr>
                                <m:t>𝑟</m:t>
                              </m:r>
                            </m:e>
                            <m:sub>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charset="0"/>
                                      <a:ea typeface="Palatino Linotype" charset="0"/>
                                      <a:cs typeface="Palatino Linotype" charset="0"/>
                                    </a:rPr>
                                    <m:t>3</m:t>
                                  </m:r>
                                  <m:r>
                                    <a:rPr lang="en-GB" sz="3646" i="1">
                                      <a:latin typeface="Cambria Math" panose="02040503050406030204" pitchFamily="18" charset="0"/>
                                      <a:ea typeface="Palatino Linotype" charset="0"/>
                                      <a:cs typeface="Palatino Linotype" charset="0"/>
                                    </a:rPr>
                                    <m:t>,</m:t>
                                  </m:r>
                                </m:sub>
                              </m:sSub>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panose="02040503050406030204" pitchFamily="18" charset="0"/>
                                      <a:ea typeface="Palatino Linotype" charset="0"/>
                                      <a:cs typeface="Palatino Linotype" charset="0"/>
                                    </a:rPr>
                                    <m:t>2</m:t>
                                  </m:r>
                                </m:sub>
                              </m:sSub>
                            </m:sub>
                            <m:sup>
                              <m:r>
                                <a:rPr lang="en-GB" sz="3646" i="1">
                                  <a:latin typeface="Cambria Math" panose="02040503050406030204" pitchFamily="18" charset="0"/>
                                  <a:ea typeface="Palatino Linotype" charset="0"/>
                                  <a:cs typeface="Palatino Linotype" charset="0"/>
                                </a:rPr>
                                <m:t>2</m:t>
                              </m:r>
                            </m:sup>
                          </m:sSubSup>
                        </m:den>
                      </m:f>
                    </m:oMath>
                  </m:oMathPara>
                </a14:m>
                <a:endParaRPr lang="en-GB" sz="3646">
                  <a:latin typeface="Palatino Linotype" charset="0"/>
                  <a:ea typeface="Palatino Linotype" charset="0"/>
                  <a:cs typeface="Palatino Linotype" charset="0"/>
                </a:endParaRPr>
              </a:p>
              <a:p>
                <a:r>
                  <a:rPr lang="en-GB" sz="3646">
                    <a:latin typeface="Palatino Linotype" charset="0"/>
                    <a:ea typeface="Palatino Linotype" charset="0"/>
                    <a:cs typeface="Palatino Linotype" charset="0"/>
                  </a:rPr>
                  <a:t>	where </a:t>
                </a:r>
                <a14:m>
                  <m:oMath xmlns:m="http://schemas.openxmlformats.org/officeDocument/2006/math">
                    <m:sSubSup>
                      <m:sSubSupPr>
                        <m:ctrlPr>
                          <a:rPr lang="en-GB" sz="3646" i="1">
                            <a:latin typeface="Cambria Math" panose="02040503050406030204" pitchFamily="18" charset="0"/>
                            <a:ea typeface="Palatino Linotype" charset="0"/>
                            <a:cs typeface="Palatino Linotype" charset="0"/>
                          </a:rPr>
                        </m:ctrlPr>
                      </m:sSubSupPr>
                      <m:e>
                        <m:r>
                          <a:rPr lang="en-GB" sz="3646" i="1">
                            <a:latin typeface="Cambria Math" panose="02040503050406030204" pitchFamily="18" charset="0"/>
                            <a:ea typeface="Palatino Linotype" charset="0"/>
                            <a:cs typeface="Palatino Linotype" charset="0"/>
                          </a:rPr>
                          <m:t>𝑟</m:t>
                        </m:r>
                      </m:e>
                      <m:sub>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charset="0"/>
                                <a:ea typeface="Palatino Linotype" charset="0"/>
                                <a:cs typeface="Palatino Linotype" charset="0"/>
                              </a:rPr>
                              <m:t>3</m:t>
                            </m:r>
                          </m:sub>
                        </m:sSub>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panose="02040503050406030204" pitchFamily="18" charset="0"/>
                                <a:ea typeface="Palatino Linotype" charset="0"/>
                                <a:cs typeface="Palatino Linotype" charset="0"/>
                              </a:rPr>
                              <m:t>2</m:t>
                            </m:r>
                          </m:sub>
                        </m:sSub>
                      </m:sub>
                      <m:sup/>
                    </m:sSubSup>
                    <m:r>
                      <a:rPr lang="en-GB" sz="3646" i="1">
                        <a:latin typeface="Cambria Math" panose="02040503050406030204" pitchFamily="18" charset="0"/>
                        <a:ea typeface="Palatino Linotype" charset="0"/>
                        <a:cs typeface="Palatino Linotype" charset="0"/>
                      </a:rPr>
                      <m:t>=</m:t>
                    </m:r>
                    <m:f>
                      <m:fPr>
                        <m:ctrlPr>
                          <a:rPr lang="en-GB" sz="3646" i="1">
                            <a:latin typeface="Cambria Math" panose="02040503050406030204" pitchFamily="18" charset="0"/>
                            <a:ea typeface="Palatino Linotype" charset="0"/>
                            <a:cs typeface="Palatino Linotype" charset="0"/>
                          </a:rPr>
                        </m:ctrlPr>
                      </m:fPr>
                      <m:num>
                        <m:r>
                          <a:rPr lang="en-GB" sz="3646" i="1">
                            <a:latin typeface="Cambria Math" panose="02040503050406030204" pitchFamily="18" charset="0"/>
                            <a:ea typeface="Palatino Linotype" charset="0"/>
                            <a:cs typeface="Palatino Linotype" charset="0"/>
                          </a:rPr>
                          <m:t>𝐶𝑂𝑉</m:t>
                        </m:r>
                        <m:d>
                          <m:dPr>
                            <m:ctrlPr>
                              <a:rPr lang="en-GB" sz="3646" i="1">
                                <a:latin typeface="Cambria Math" panose="02040503050406030204" pitchFamily="18" charset="0"/>
                                <a:ea typeface="Palatino Linotype" charset="0"/>
                                <a:cs typeface="Palatino Linotype" charset="0"/>
                              </a:rPr>
                            </m:ctrlPr>
                          </m:dPr>
                          <m:e>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charset="0"/>
                                    <a:ea typeface="Palatino Linotype" charset="0"/>
                                    <a:cs typeface="Palatino Linotype" charset="0"/>
                                  </a:rPr>
                                  <m:t>3</m:t>
                                </m:r>
                              </m:sub>
                            </m:sSub>
                            <m:r>
                              <a:rPr lang="en-GB" sz="3646" i="1">
                                <a:latin typeface="Cambria Math" panose="02040503050406030204" pitchFamily="18" charset="0"/>
                                <a:ea typeface="Palatino Linotype" charset="0"/>
                                <a:cs typeface="Palatino Linotype" charset="0"/>
                              </a:rPr>
                              <m:t>,</m:t>
                            </m:r>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panose="02040503050406030204" pitchFamily="18" charset="0"/>
                                    <a:ea typeface="Palatino Linotype" charset="0"/>
                                    <a:cs typeface="Palatino Linotype" charset="0"/>
                                  </a:rPr>
                                  <m:t>2</m:t>
                                </m:r>
                              </m:sub>
                            </m:sSub>
                          </m:e>
                        </m:d>
                      </m:num>
                      <m:den>
                        <m:r>
                          <a:rPr lang="en-GB" sz="3646" i="1">
                            <a:latin typeface="Cambria Math" panose="02040503050406030204" pitchFamily="18" charset="0"/>
                            <a:ea typeface="Palatino Linotype" charset="0"/>
                            <a:cs typeface="Palatino Linotype" charset="0"/>
                          </a:rPr>
                          <m:t>𝑉𝐴𝑅</m:t>
                        </m:r>
                        <m:d>
                          <m:dPr>
                            <m:ctrlPr>
                              <a:rPr lang="en-GB" sz="3646" i="1">
                                <a:latin typeface="Cambria Math" panose="02040503050406030204" pitchFamily="18" charset="0"/>
                                <a:ea typeface="Palatino Linotype" charset="0"/>
                                <a:cs typeface="Palatino Linotype" charset="0"/>
                              </a:rPr>
                            </m:ctrlPr>
                          </m:dPr>
                          <m:e>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charset="0"/>
                                    <a:ea typeface="Palatino Linotype" charset="0"/>
                                    <a:cs typeface="Palatino Linotype" charset="0"/>
                                  </a:rPr>
                                  <m:t>3</m:t>
                                </m:r>
                              </m:sub>
                            </m:sSub>
                          </m:e>
                        </m:d>
                        <m:r>
                          <a:rPr lang="en-GB" sz="3646" i="1">
                            <a:latin typeface="Cambria Math" panose="02040503050406030204" pitchFamily="18" charset="0"/>
                            <a:ea typeface="Palatino Linotype" charset="0"/>
                            <a:cs typeface="Palatino Linotype" charset="0"/>
                          </a:rPr>
                          <m:t>𝑉𝐴𝑅</m:t>
                        </m:r>
                        <m:d>
                          <m:dPr>
                            <m:ctrlPr>
                              <a:rPr lang="en-GB" sz="3646" i="1">
                                <a:latin typeface="Cambria Math" panose="02040503050406030204" pitchFamily="18" charset="0"/>
                                <a:ea typeface="Palatino Linotype" charset="0"/>
                                <a:cs typeface="Palatino Linotype" charset="0"/>
                              </a:rPr>
                            </m:ctrlPr>
                          </m:dPr>
                          <m:e>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panose="02040503050406030204" pitchFamily="18" charset="0"/>
                                    <a:ea typeface="Palatino Linotype" charset="0"/>
                                    <a:cs typeface="Palatino Linotype" charset="0"/>
                                  </a:rPr>
                                  <m:t>2</m:t>
                                </m:r>
                              </m:sub>
                            </m:sSub>
                          </m:e>
                        </m:d>
                      </m:den>
                    </m:f>
                  </m:oMath>
                </a14:m>
                <a:r>
                  <a:rPr lang="en-GB" sz="3646">
                    <a:latin typeface="Palatino Linotype" charset="0"/>
                    <a:ea typeface="Palatino Linotype" charset="0"/>
                    <a:cs typeface="Palatino Linotype" charset="0"/>
                  </a:rPr>
                  <a:t> is the correlation between </a:t>
                </a:r>
                <a14:m>
                  <m:oMath xmlns:m="http://schemas.openxmlformats.org/officeDocument/2006/math">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charset="0"/>
                            <a:ea typeface="Palatino Linotype" charset="0"/>
                            <a:cs typeface="Palatino Linotype" charset="0"/>
                          </a:rPr>
                          <m:t>3</m:t>
                        </m:r>
                      </m:sub>
                    </m:sSub>
                  </m:oMath>
                </a14:m>
                <a:r>
                  <a:rPr lang="en-GB" sz="3646">
                    <a:latin typeface="Palatino Linotype" charset="0"/>
                    <a:ea typeface="Palatino Linotype" charset="0"/>
                    <a:cs typeface="Palatino Linotype" charset="0"/>
                  </a:rPr>
                  <a:t> and </a:t>
                </a:r>
                <a14:m>
                  <m:oMath xmlns:m="http://schemas.openxmlformats.org/officeDocument/2006/math">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panose="02040503050406030204" pitchFamily="18" charset="0"/>
                            <a:ea typeface="Palatino Linotype" charset="0"/>
                            <a:cs typeface="Palatino Linotype" charset="0"/>
                          </a:rPr>
                          <m:t>2</m:t>
                        </m:r>
                      </m:sub>
                    </m:sSub>
                  </m:oMath>
                </a14:m>
                <a:endParaRPr lang="en-GB" sz="3646">
                  <a:latin typeface="Palatino Linotype" charset="0"/>
                  <a:ea typeface="Palatino Linotype" charset="0"/>
                  <a:cs typeface="Palatino Linotype" charset="0"/>
                </a:endParaRPr>
              </a:p>
              <a:p>
                <a:r>
                  <a:rPr lang="en-GB" sz="3646">
                    <a:latin typeface="Palatino Linotype" charset="0"/>
                    <a:ea typeface="Palatino Linotype" charset="0"/>
                    <a:cs typeface="Palatino Linotype" charset="0"/>
                  </a:rPr>
                  <a:t>	Recall </a:t>
                </a:r>
                <a14:m>
                  <m:oMath xmlns:m="http://schemas.openxmlformats.org/officeDocument/2006/math">
                    <m:sSubSup>
                      <m:sSubSupPr>
                        <m:ctrlPr>
                          <a:rPr lang="en-GB" sz="3646" i="1">
                            <a:latin typeface="Cambria Math" panose="02040503050406030204" pitchFamily="18" charset="0"/>
                            <a:ea typeface="Palatino Linotype" charset="0"/>
                            <a:cs typeface="Palatino Linotype" charset="0"/>
                          </a:rPr>
                        </m:ctrlPr>
                      </m:sSubSupPr>
                      <m:e>
                        <m:r>
                          <a:rPr lang="en-GB" sz="3646" i="1">
                            <a:latin typeface="Cambria Math" panose="02040503050406030204" pitchFamily="18" charset="0"/>
                            <a:ea typeface="Palatino Linotype" charset="0"/>
                            <a:cs typeface="Palatino Linotype" charset="0"/>
                          </a:rPr>
                          <m:t>𝑟</m:t>
                        </m:r>
                      </m:e>
                      <m:sub>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charset="0"/>
                                <a:ea typeface="Palatino Linotype" charset="0"/>
                                <a:cs typeface="Palatino Linotype" charset="0"/>
                              </a:rPr>
                              <m:t>3</m:t>
                            </m:r>
                            <m:r>
                              <a:rPr lang="en-GB" sz="3646" i="1">
                                <a:latin typeface="Cambria Math" panose="02040503050406030204" pitchFamily="18" charset="0"/>
                                <a:ea typeface="Palatino Linotype" charset="0"/>
                                <a:cs typeface="Palatino Linotype" charset="0"/>
                              </a:rPr>
                              <m:t>,</m:t>
                            </m:r>
                          </m:sub>
                        </m:sSub>
                        <m:sSub>
                          <m:sSubPr>
                            <m:ctrlPr>
                              <a:rPr lang="en-GB" sz="3646" i="1">
                                <a:latin typeface="Cambria Math" panose="02040503050406030204" pitchFamily="18" charset="0"/>
                                <a:ea typeface="Palatino Linotype" charset="0"/>
                                <a:cs typeface="Palatino Linotype" charset="0"/>
                              </a:rPr>
                            </m:ctrlPr>
                          </m:sSubPr>
                          <m:e>
                            <m:r>
                              <a:rPr lang="en-GB" sz="3646" i="1">
                                <a:latin typeface="Cambria Math" panose="02040503050406030204" pitchFamily="18" charset="0"/>
                                <a:ea typeface="Palatino Linotype" charset="0"/>
                                <a:cs typeface="Palatino Linotype" charset="0"/>
                              </a:rPr>
                              <m:t>𝑋</m:t>
                            </m:r>
                          </m:e>
                          <m:sub>
                            <m:r>
                              <a:rPr lang="en-GB" sz="3646" i="1">
                                <a:latin typeface="Cambria Math" panose="02040503050406030204" pitchFamily="18" charset="0"/>
                                <a:ea typeface="Palatino Linotype" charset="0"/>
                                <a:cs typeface="Palatino Linotype" charset="0"/>
                              </a:rPr>
                              <m:t>2</m:t>
                            </m:r>
                          </m:sub>
                        </m:sSub>
                      </m:sub>
                      <m:sup>
                        <m:r>
                          <a:rPr lang="en-GB" sz="3646" i="1">
                            <a:latin typeface="Cambria Math" panose="02040503050406030204" pitchFamily="18" charset="0"/>
                            <a:ea typeface="Palatino Linotype" charset="0"/>
                            <a:cs typeface="Palatino Linotype" charset="0"/>
                          </a:rPr>
                          <m:t>2</m:t>
                        </m:r>
                      </m:sup>
                    </m:sSubSup>
                    <m:r>
                      <a:rPr lang="en-GB" sz="3646" i="1">
                        <a:latin typeface="Cambria Math" panose="02040503050406030204" pitchFamily="18" charset="0"/>
                        <a:ea typeface="Palatino Linotype" charset="0"/>
                        <a:cs typeface="Palatino Linotype" charset="0"/>
                      </a:rPr>
                      <m:t>∈</m:t>
                    </m:r>
                    <m:d>
                      <m:dPr>
                        <m:begChr m:val="["/>
                        <m:endChr m:val="]"/>
                        <m:ctrlPr>
                          <a:rPr lang="en-GB" sz="3646" i="1">
                            <a:latin typeface="Cambria Math" panose="02040503050406030204" pitchFamily="18" charset="0"/>
                            <a:ea typeface="Palatino Linotype" charset="0"/>
                            <a:cs typeface="Palatino Linotype" charset="0"/>
                          </a:rPr>
                        </m:ctrlPr>
                      </m:dPr>
                      <m:e>
                        <m:r>
                          <a:rPr lang="en-GB" sz="3646" i="1">
                            <a:latin typeface="Cambria Math" panose="02040503050406030204" pitchFamily="18" charset="0"/>
                            <a:ea typeface="Palatino Linotype" charset="0"/>
                            <a:cs typeface="Palatino Linotype" charset="0"/>
                          </a:rPr>
                          <m:t>0,1</m:t>
                        </m:r>
                      </m:e>
                    </m:d>
                  </m:oMath>
                </a14:m>
                <a:endParaRPr lang="en-GB" sz="3646">
                  <a:latin typeface="Palatino Linotype" charset="0"/>
                  <a:ea typeface="Palatino Linotype" charset="0"/>
                  <a:cs typeface="Palatino Linotype" charset="0"/>
                </a:endParaRPr>
              </a:p>
              <a:p>
                <a:endParaRPr lang="en-GB" sz="3646">
                  <a:latin typeface="Palatino Linotype" charset="0"/>
                  <a:ea typeface="Palatino Linotype" charset="0"/>
                  <a:cs typeface="Palatino Linotype" charset="0"/>
                </a:endParaRPr>
              </a:p>
              <a:p>
                <a:pPr marL="406337" indent="-406337">
                  <a:buFont typeface="Arial" charset="0"/>
                  <a:buChar char="•"/>
                </a:pPr>
                <a:r>
                  <a:rPr lang="en-GB" sz="3646">
                    <a:latin typeface="Palatino Linotype" charset="0"/>
                    <a:ea typeface="Palatino Linotype" charset="0"/>
                    <a:cs typeface="Palatino Linotype" charset="0"/>
                  </a:rPr>
                  <a:t>Hence the first part is like in the </a:t>
                </a:r>
                <a:r>
                  <a:rPr lang="en-GB" sz="3646" err="1">
                    <a:latin typeface="Palatino Linotype" charset="0"/>
                    <a:ea typeface="Palatino Linotype" charset="0"/>
                    <a:cs typeface="Palatino Linotype" charset="0"/>
                  </a:rPr>
                  <a:t>uni-variate</a:t>
                </a:r>
                <a:r>
                  <a:rPr lang="en-GB" sz="3646">
                    <a:latin typeface="Palatino Linotype" charset="0"/>
                    <a:ea typeface="Palatino Linotype" charset="0"/>
                    <a:cs typeface="Palatino Linotype" charset="0"/>
                  </a:rPr>
                  <a:t> case</a:t>
                </a:r>
              </a:p>
              <a:p>
                <a:pPr marL="406337" indent="-406337">
                  <a:buFont typeface="Arial" charset="0"/>
                  <a:buChar char="•"/>
                </a:pPr>
                <a:r>
                  <a:rPr lang="en-GB" sz="3646">
                    <a:latin typeface="Palatino Linotype" charset="0"/>
                    <a:ea typeface="Palatino Linotype" charset="0"/>
                    <a:cs typeface="Palatino Linotype" charset="0"/>
                  </a:rPr>
                  <a:t>However the second part becomes large if the X are highly correlated</a:t>
                </a:r>
              </a:p>
              <a:p>
                <a:endParaRPr lang="en-GB" sz="3646">
                  <a:latin typeface="Palatino Linotype" charset="0"/>
                  <a:ea typeface="Palatino Linotype" charset="0"/>
                  <a:cs typeface="Palatino Linotype" charset="0"/>
                </a:endParaRPr>
              </a:p>
              <a:p>
                <a:pPr marL="406337" indent="-406337">
                  <a:buFont typeface="Arial" panose="020B0604020202020204" pitchFamily="34" charset="0"/>
                  <a:buChar char="•"/>
                </a:pPr>
                <a:endParaRPr lang="en-GB" sz="3646">
                  <a:latin typeface="Palatino Linotype" charset="0"/>
                  <a:ea typeface="Palatino Linotype" charset="0"/>
                  <a:cs typeface="Palatino Linotype" charset="0"/>
                </a:endParaRPr>
              </a:p>
              <a:p>
                <a:pPr marL="406337" indent="-406337">
                  <a:buFont typeface="Arial" panose="020B0604020202020204" pitchFamily="34" charset="0"/>
                  <a:buChar char="•"/>
                </a:pPr>
                <a:endParaRPr lang="en-GB" sz="3646">
                  <a:latin typeface="Palatino Linotype" charset="0"/>
                  <a:ea typeface="Palatino Linotype" charset="0"/>
                  <a:cs typeface="Palatino Linotype" charset="0"/>
                </a:endParaRPr>
              </a:p>
              <a:p>
                <a:pPr marL="406337" indent="-406337">
                  <a:buFont typeface="Arial" panose="020B0604020202020204" pitchFamily="34" charset="0"/>
                  <a:buChar char="•"/>
                </a:pPr>
                <a:endParaRPr lang="en-GB" sz="3646">
                  <a:latin typeface="Palatino Linotype" charset="0"/>
                  <a:ea typeface="Palatino Linotype" charset="0"/>
                  <a:cs typeface="Palatino Linotype" charset="0"/>
                </a:endParaRPr>
              </a:p>
              <a:p>
                <a:pPr marL="406337" indent="-406337">
                  <a:buFont typeface="Arial" panose="020B0604020202020204" pitchFamily="34" charset="0"/>
                  <a:buChar char="•"/>
                </a:pPr>
                <a:endParaRPr lang="en-GB" sz="3646">
                  <a:latin typeface="Palatino Linotype" charset="0"/>
                  <a:ea typeface="Palatino Linotype" charset="0"/>
                  <a:cs typeface="Palatino Linotype" charset="0"/>
                </a:endParaRPr>
              </a:p>
              <a:p>
                <a:endParaRPr lang="en-GB" sz="3646">
                  <a:latin typeface="Palatino Linotype" charset="0"/>
                  <a:ea typeface="Palatino Linotype" charset="0"/>
                  <a:cs typeface="Palatino Linotype" charset="0"/>
                </a:endParaRPr>
              </a:p>
            </p:txBody>
          </p:sp>
        </mc:Choice>
        <mc:Fallback xmlns="">
          <p:sp>
            <p:nvSpPr>
              <p:cNvPr id="10" name="Rectangle 9"/>
              <p:cNvSpPr>
                <a:spLocks noRot="1" noChangeAspect="1" noMove="1" noResize="1" noEditPoints="1" noAdjustHandles="1" noChangeArrowheads="1" noChangeShapeType="1" noTextEdit="1"/>
              </p:cNvSpPr>
              <p:nvPr/>
            </p:nvSpPr>
            <p:spPr>
              <a:xfrm>
                <a:off x="287719" y="1809902"/>
                <a:ext cx="11747772" cy="15945904"/>
              </a:xfrm>
              <a:prstGeom prst="rect">
                <a:avLst/>
              </a:prstGeom>
              <a:blipFill>
                <a:blip r:embed="rId2"/>
                <a:stretch>
                  <a:fillRect l="-1609" t="-612" r="-1661"/>
                </a:stretch>
              </a:blipFill>
            </p:spPr>
            <p:txBody>
              <a:bodyPr/>
              <a:lstStyle/>
              <a:p>
                <a:r>
                  <a:rPr lang="en-GB">
                    <a:noFill/>
                  </a:rPr>
                  <a:t> </a:t>
                </a:r>
              </a:p>
            </p:txBody>
          </p:sp>
        </mc:Fallback>
      </mc:AlternateContent>
    </p:spTree>
    <p:extLst>
      <p:ext uri="{BB962C8B-B14F-4D97-AF65-F5344CB8AC3E}">
        <p14:creationId xmlns:p14="http://schemas.microsoft.com/office/powerpoint/2010/main" val="102524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32634E-FDFF-404E-A3D7-DC55424B9FED}"/>
              </a:ext>
            </a:extLst>
          </p:cNvPr>
          <p:cNvSpPr/>
          <p:nvPr/>
        </p:nvSpPr>
        <p:spPr>
          <a:xfrm>
            <a:off x="904224" y="1445271"/>
            <a:ext cx="12242417" cy="7138749"/>
          </a:xfrm>
          <a:prstGeom prst="rect">
            <a:avLst/>
          </a:prstGeom>
        </p:spPr>
        <p:txBody>
          <a:bodyPr wrap="square">
            <a:spAutoFit/>
          </a:bodyPr>
          <a:lstStyle/>
          <a:p>
            <a:r>
              <a:rPr lang="en-US" sz="1991" dirty="0">
                <a:latin typeface="Consolas" panose="020B0609020204030204" pitchFamily="49" charset="0"/>
                <a:ea typeface="Cambria" panose="02040503050406030204" pitchFamily="18" charset="0"/>
                <a:cs typeface="Times New Roman" panose="02020603050405020304" pitchFamily="18" charset="0"/>
              </a:rPr>
              <a:t>## </a:t>
            </a:r>
            <a:r>
              <a:rPr lang="en-US" sz="1991" dirty="0" err="1">
                <a:latin typeface="Consolas" panose="020B0609020204030204" pitchFamily="49" charset="0"/>
                <a:ea typeface="Cambria" panose="02040503050406030204" pitchFamily="18" charset="0"/>
                <a:cs typeface="Times New Roman" panose="02020603050405020304" pitchFamily="18" charset="0"/>
              </a:rPr>
              <a:t>lm</a:t>
            </a:r>
            <a:r>
              <a:rPr lang="en-US" sz="1991" dirty="0">
                <a:latin typeface="Consolas" panose="020B0609020204030204" pitchFamily="49" charset="0"/>
                <a:ea typeface="Cambria" panose="02040503050406030204" pitchFamily="18" charset="0"/>
                <a:cs typeface="Times New Roman" panose="02020603050405020304" pitchFamily="18" charset="0"/>
              </a:rPr>
              <a:t>(formula = </a:t>
            </a:r>
            <a:r>
              <a:rPr lang="en-US" sz="1991" dirty="0" err="1">
                <a:latin typeface="Consolas" panose="020B0609020204030204" pitchFamily="49" charset="0"/>
                <a:ea typeface="Cambria" panose="02040503050406030204" pitchFamily="18" charset="0"/>
                <a:cs typeface="Times New Roman" panose="02020603050405020304" pitchFamily="18" charset="0"/>
              </a:rPr>
              <a:t>crimesPc</a:t>
            </a:r>
            <a:r>
              <a:rPr lang="en-US" sz="1991" dirty="0">
                <a:latin typeface="Consolas" panose="020B0609020204030204" pitchFamily="49" charset="0"/>
                <a:ea typeface="Cambria" panose="02040503050406030204" pitchFamily="18" charset="0"/>
                <a:cs typeface="Times New Roman" panose="02020603050405020304" pitchFamily="18" charset="0"/>
              </a:rPr>
              <a:t> ~ b_migr11 + pop11 + </a:t>
            </a:r>
            <a:r>
              <a:rPr lang="en-US" sz="1991" dirty="0" err="1">
                <a:latin typeface="Consolas" panose="020B0609020204030204" pitchFamily="49" charset="0"/>
                <a:ea typeface="Cambria" panose="02040503050406030204" pitchFamily="18" charset="0"/>
                <a:cs typeface="Times New Roman" panose="02020603050405020304" pitchFamily="18" charset="0"/>
              </a:rPr>
              <a:t>medianage</a:t>
            </a:r>
            <a:r>
              <a:rPr lang="en-US" sz="1991" dirty="0">
                <a:latin typeface="Consolas" panose="020B0609020204030204" pitchFamily="49" charset="0"/>
                <a:ea typeface="Cambria" panose="02040503050406030204" pitchFamily="18" charset="0"/>
                <a:cs typeface="Times New Roman" panose="02020603050405020304" pitchFamily="18" charset="0"/>
              </a:rPr>
              <a:t> + urate2011 +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urate2010 + urate2012, data = df)</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Residuals:</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-0.8750 -0.2596 -0.0723  0.1454  3.2036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Coefficients:</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991" dirty="0" err="1">
                <a:latin typeface="Consolas" panose="020B0609020204030204" pitchFamily="49" charset="0"/>
                <a:ea typeface="Cambria" panose="02040503050406030204" pitchFamily="18" charset="0"/>
                <a:cs typeface="Times New Roman" panose="02020603050405020304" pitchFamily="18" charset="0"/>
              </a:rPr>
              <a:t>Pr</a:t>
            </a:r>
            <a:r>
              <a:rPr lang="en-US" sz="1991" dirty="0">
                <a:latin typeface="Consolas" panose="020B0609020204030204" pitchFamily="49" charset="0"/>
                <a:ea typeface="Cambria" panose="02040503050406030204" pitchFamily="18" charset="0"/>
                <a:cs typeface="Times New Roman" panose="02020603050405020304" pitchFamily="18" charset="0"/>
              </a:rPr>
              <a:t>(&gt;|t|)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(Intercept)  3.453e+00  5.212e-01   6.625 1.71e-10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b_migr11     6.200e-03  3.955e-03   1.568  0.11803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pop11       -9.799e-07  2.853e-07  -3.435  0.00068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a:t>
            </a:r>
            <a:r>
              <a:rPr lang="en-US" sz="1991" dirty="0" err="1">
                <a:latin typeface="Consolas" panose="020B0609020204030204" pitchFamily="49" charset="0"/>
                <a:ea typeface="Cambria" panose="02040503050406030204" pitchFamily="18" charset="0"/>
                <a:cs typeface="Times New Roman" panose="02020603050405020304" pitchFamily="18" charset="0"/>
              </a:rPr>
              <a:t>medianage</a:t>
            </a:r>
            <a:r>
              <a:rPr lang="en-US" sz="1991" dirty="0">
                <a:latin typeface="Consolas" panose="020B0609020204030204" pitchFamily="49" charset="0"/>
                <a:ea typeface="Cambria" panose="02040503050406030204" pitchFamily="18" charset="0"/>
                <a:cs typeface="Times New Roman" panose="02020603050405020304" pitchFamily="18" charset="0"/>
              </a:rPr>
              <a:t>   -5.910e-02  1.090e-02  -5.420 1.26e-07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urate2011    2.465e-02  1.346e-02   1.832  0.06802 .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urate2010    1.245e-02  1.448e-02   0.860  0.39062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urate2012    1.615e-02  1.345e-02   1.200  0.23105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a:t>
            </a:r>
            <a:r>
              <a:rPr lang="en-US" sz="1991" dirty="0" err="1">
                <a:latin typeface="Consolas" panose="020B0609020204030204" pitchFamily="49" charset="0"/>
                <a:ea typeface="Cambria" panose="02040503050406030204" pitchFamily="18" charset="0"/>
                <a:cs typeface="Times New Roman" panose="02020603050405020304" pitchFamily="18" charset="0"/>
              </a:rPr>
              <a:t>Signif</a:t>
            </a:r>
            <a:r>
              <a:rPr lang="en-US" sz="1991"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Residual standard error: 0.4745 on 288 degrees of freedom</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(125 observations deleted due to missingness)</a:t>
            </a:r>
            <a:br>
              <a:rPr lang="en-US" sz="2275" dirty="0">
                <a:latin typeface="Cambria" panose="02040503050406030204" pitchFamily="18" charset="0"/>
                <a:ea typeface="Cambria" panose="02040503050406030204" pitchFamily="18" charset="0"/>
                <a:cs typeface="Times New Roman" panose="02020603050405020304" pitchFamily="18" charset="0"/>
              </a:rPr>
            </a:br>
            <a:r>
              <a:rPr lang="en-US" sz="1991" dirty="0">
                <a:latin typeface="Consolas" panose="020B0609020204030204" pitchFamily="49" charset="0"/>
                <a:ea typeface="Cambria" panose="02040503050406030204" pitchFamily="18" charset="0"/>
                <a:cs typeface="Times New Roman" panose="02020603050405020304" pitchFamily="18" charset="0"/>
              </a:rPr>
              <a:t>## Multiple R-squared:  0.3516, Adjusted R-squared:  0.3381 </a:t>
            </a:r>
            <a:br>
              <a:rPr lang="en-US" sz="2275" dirty="0">
                <a:latin typeface="Cambria" panose="02040503050406030204" pitchFamily="18" charset="0"/>
                <a:ea typeface="Cambria" panose="02040503050406030204" pitchFamily="18" charset="0"/>
                <a:cs typeface="Times New Roman" panose="02020603050405020304" pitchFamily="18" charset="0"/>
              </a:rPr>
            </a:br>
            <a:endParaRPr lang="en-GB" sz="1991" dirty="0"/>
          </a:p>
        </p:txBody>
      </p:sp>
      <p:sp>
        <p:nvSpPr>
          <p:cNvPr id="15" name="Rectangle 4"/>
          <p:cNvSpPr txBox="1">
            <a:spLocks noChangeArrowheads="1"/>
          </p:cNvSpPr>
          <p:nvPr/>
        </p:nvSpPr>
        <p:spPr>
          <a:xfrm>
            <a:off x="1853" y="127443"/>
            <a:ext cx="10577974" cy="1565844"/>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Somewhat co-linear explanatory variables</a:t>
            </a:r>
          </a:p>
        </p:txBody>
      </p:sp>
      <p:sp>
        <p:nvSpPr>
          <p:cNvPr id="7" name="Rounded Rectangular Callout 6"/>
          <p:cNvSpPr/>
          <p:nvPr/>
        </p:nvSpPr>
        <p:spPr>
          <a:xfrm>
            <a:off x="377409" y="8497344"/>
            <a:ext cx="7548403" cy="1582522"/>
          </a:xfrm>
          <a:prstGeom prst="wedgeRoundRectCallout">
            <a:avLst>
              <a:gd name="adj1" fmla="val 17345"/>
              <a:gd name="adj2" fmla="val -7819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3646"/>
              <a:t>However, does not mean that urate does not matter as we have seen before</a:t>
            </a:r>
          </a:p>
        </p:txBody>
      </p:sp>
      <p:sp>
        <p:nvSpPr>
          <p:cNvPr id="8" name="Rounded Rectangular Callout 7"/>
          <p:cNvSpPr/>
          <p:nvPr/>
        </p:nvSpPr>
        <p:spPr>
          <a:xfrm>
            <a:off x="9494522" y="4668178"/>
            <a:ext cx="3382118" cy="1428822"/>
          </a:xfrm>
          <a:prstGeom prst="wedgeRoundRectCallout">
            <a:avLst>
              <a:gd name="adj1" fmla="val -66968"/>
              <a:gd name="adj2" fmla="val 2805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The unemployment rate does not look so significant anymore</a:t>
            </a:r>
          </a:p>
        </p:txBody>
      </p:sp>
      <p:pic>
        <p:nvPicPr>
          <p:cNvPr id="5" name="Picture 4">
            <a:extLst>
              <a:ext uri="{FF2B5EF4-FFF2-40B4-BE49-F238E27FC236}">
                <a16:creationId xmlns:a16="http://schemas.microsoft.com/office/drawing/2014/main" id="{9EEC86AA-7332-481D-B93B-310E09B364FC}"/>
              </a:ext>
            </a:extLst>
          </p:cNvPr>
          <p:cNvPicPr>
            <a:picLocks noChangeAspect="1"/>
          </p:cNvPicPr>
          <p:nvPr/>
        </p:nvPicPr>
        <p:blipFill>
          <a:blip r:embed="rId2"/>
          <a:stretch>
            <a:fillRect/>
          </a:stretch>
        </p:blipFill>
        <p:spPr>
          <a:xfrm>
            <a:off x="8376999" y="8563437"/>
            <a:ext cx="4627538" cy="1172128"/>
          </a:xfrm>
          <a:prstGeom prst="rect">
            <a:avLst/>
          </a:prstGeom>
        </p:spPr>
      </p:pic>
    </p:spTree>
    <p:extLst>
      <p:ext uri="{BB962C8B-B14F-4D97-AF65-F5344CB8AC3E}">
        <p14:creationId xmlns:p14="http://schemas.microsoft.com/office/powerpoint/2010/main" val="205790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2" y="337641"/>
            <a:ext cx="10577974" cy="1565844"/>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tretch>
            <a:fillRect/>
          </a:stretch>
        </p:blipFill>
        <p:spPr>
          <a:xfrm>
            <a:off x="1311509" y="1841821"/>
            <a:ext cx="8777572" cy="5201524"/>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1523000" y="7815820"/>
            <a:ext cx="5619130" cy="1112227"/>
          </a:xfrm>
          <a:prstGeom prst="wedgeRoundRectCallout">
            <a:avLst>
              <a:gd name="adj1" fmla="val 27742"/>
              <a:gd name="adj2" fmla="val -18084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275"/>
              <a:t>F-test….but it’s enough to look at P value</a:t>
            </a:r>
          </a:p>
        </p:txBody>
      </p:sp>
    </p:spTree>
    <p:extLst>
      <p:ext uri="{BB962C8B-B14F-4D97-AF65-F5344CB8AC3E}">
        <p14:creationId xmlns:p14="http://schemas.microsoft.com/office/powerpoint/2010/main" val="67888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a:latin typeface="Palatino Linotype" charset="0"/>
              </a:rPr>
              <a:t>Summary</a:t>
            </a:r>
          </a:p>
        </p:txBody>
      </p:sp>
      <p:sp>
        <p:nvSpPr>
          <p:cNvPr id="5" name="TextBox 4"/>
          <p:cNvSpPr txBox="1"/>
          <p:nvPr/>
        </p:nvSpPr>
        <p:spPr>
          <a:xfrm>
            <a:off x="451070" y="1583017"/>
            <a:ext cx="12252013" cy="7878119"/>
          </a:xfrm>
          <a:prstGeom prst="rect">
            <a:avLst/>
          </a:prstGeom>
          <a:noFill/>
        </p:spPr>
        <p:txBody>
          <a:bodyPr wrap="square" lIns="0" tIns="0" rIns="0" bIns="0" rtlCol="0">
            <a:spAutoFit/>
          </a:bodyPr>
          <a:lstStyle/>
          <a:p>
            <a:pPr marL="487604" indent="-487604">
              <a:buFont typeface="Arial" charset="0"/>
              <a:buChar char="•"/>
            </a:pPr>
            <a:r>
              <a:rPr lang="en-GB" sz="3413">
                <a:latin typeface="Palatino Linotype"/>
                <a:cs typeface="Palatino Linotype"/>
              </a:rPr>
              <a:t>We can easily include further variables in a regression</a:t>
            </a:r>
          </a:p>
          <a:p>
            <a:pPr marL="487604" indent="-487604">
              <a:buFont typeface="Arial" charset="0"/>
              <a:buChar char="•"/>
            </a:pPr>
            <a:r>
              <a:rPr lang="en-GB" sz="3413">
                <a:latin typeface="Palatino Linotype"/>
                <a:cs typeface="Palatino Linotype"/>
              </a:rPr>
              <a:t>There are two reasons we might want to do that</a:t>
            </a:r>
          </a:p>
          <a:p>
            <a:pPr marL="1300277" lvl="1" indent="-650138">
              <a:buFont typeface="+mj-lt"/>
              <a:buAutoNum type="arabicPeriod"/>
            </a:pPr>
            <a:r>
              <a:rPr lang="en-GB" sz="3413">
                <a:latin typeface="Palatino Linotype"/>
                <a:cs typeface="Palatino Linotype"/>
              </a:rPr>
              <a:t>To deal with </a:t>
            </a:r>
            <a:r>
              <a:rPr lang="en-GB" sz="3413" err="1">
                <a:latin typeface="Palatino Linotype"/>
                <a:cs typeface="Palatino Linotype"/>
              </a:rPr>
              <a:t>endogeneity</a:t>
            </a:r>
            <a:endParaRPr lang="en-GB" sz="3413">
              <a:latin typeface="Palatino Linotype"/>
              <a:cs typeface="Palatino Linotype"/>
            </a:endParaRPr>
          </a:p>
          <a:p>
            <a:pPr marL="1300277" lvl="1" indent="-650138">
              <a:buFont typeface="+mj-lt"/>
              <a:buAutoNum type="arabicPeriod"/>
            </a:pPr>
            <a:r>
              <a:rPr lang="en-GB" sz="3413">
                <a:latin typeface="Palatino Linotype"/>
                <a:cs typeface="Palatino Linotype"/>
              </a:rPr>
              <a:t>We are interested in several variables at the same time</a:t>
            </a:r>
          </a:p>
          <a:p>
            <a:pPr marL="650138" indent="-650138">
              <a:buFont typeface="Arial" charset="0"/>
              <a:buChar char="•"/>
            </a:pPr>
            <a:r>
              <a:rPr lang="en-GB" sz="3413">
                <a:latin typeface="Palatino Linotype"/>
                <a:cs typeface="Palatino Linotype"/>
              </a:rPr>
              <a:t>We have to be careful about the causal relationships between various explanatory variables if we hope to recover a causal relationship between one explanatory variable and the dependent variable</a:t>
            </a:r>
          </a:p>
          <a:p>
            <a:pPr marL="650138" indent="-650138">
              <a:buFont typeface="Arial" charset="0"/>
              <a:buChar char="•"/>
            </a:pPr>
            <a:r>
              <a:rPr lang="en-GB" sz="3413">
                <a:latin typeface="Palatino Linotype"/>
                <a:cs typeface="Palatino Linotype"/>
              </a:rPr>
              <a:t>We also have to be mindful of the possibility of co-linearity, which might imply that we cannot (precisely) distinguish between the effects of several explanatory variables.</a:t>
            </a:r>
          </a:p>
          <a:p>
            <a:pPr marL="650138" indent="-650138">
              <a:buFont typeface="Arial" charset="0"/>
              <a:buChar char="•"/>
            </a:pPr>
            <a:r>
              <a:rPr lang="en-GB" sz="3413">
                <a:latin typeface="Palatino Linotype"/>
                <a:cs typeface="Palatino Linotype"/>
              </a:rPr>
              <a:t>With several explanatory variables we might want to test several hypothesis combined.</a:t>
            </a:r>
          </a:p>
          <a:p>
            <a:pPr marL="650138" indent="-650138">
              <a:buFont typeface="Arial" charset="0"/>
              <a:buChar char="•"/>
            </a:pPr>
            <a:r>
              <a:rPr lang="en-GB" sz="3413">
                <a:latin typeface="Palatino Linotype"/>
                <a:cs typeface="Palatino Linotype"/>
              </a:rPr>
              <a:t>We can use an F-test for that. </a:t>
            </a:r>
          </a:p>
          <a:p>
            <a:pPr marL="650138" indent="-650138">
              <a:buFont typeface="Arial" charset="0"/>
              <a:buChar char="•"/>
            </a:pPr>
            <a:endParaRPr lang="en-US" sz="3413">
              <a:latin typeface="Palatino Linotype"/>
              <a:cs typeface="Palatino Linotype"/>
            </a:endParaRPr>
          </a:p>
        </p:txBody>
      </p:sp>
    </p:spTree>
    <p:extLst>
      <p:ext uri="{BB962C8B-B14F-4D97-AF65-F5344CB8AC3E}">
        <p14:creationId xmlns:p14="http://schemas.microsoft.com/office/powerpoint/2010/main" val="6604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a:t>Am not trying (or succeeding) to be misogynistic here. It’s simply what we find in the data as we shall see later</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Mentimeter - Interactive Presentations">
                <a:extLst>
                  <a:ext uri="{FF2B5EF4-FFF2-40B4-BE49-F238E27FC236}">
                    <a16:creationId xmlns:a16="http://schemas.microsoft.com/office/drawing/2014/main" id="{A73E5A25-923F-439B-98DD-C67E9ACA7EBB}"/>
                  </a:ext>
                </a:extLst>
              </p:cNvPr>
              <p:cNvGraphicFramePr>
                <a:graphicFrameLocks noGrp="1"/>
              </p:cNvGraphicFramePr>
              <p:nvPr>
                <p:extLst>
                  <p:ext uri="{D42A27DB-BD31-4B8C-83A1-F6EECF244321}">
                    <p14:modId xmlns:p14="http://schemas.microsoft.com/office/powerpoint/2010/main" val="3181727974"/>
                  </p:ext>
                </p:extLst>
              </p:nvPr>
            </p:nvGraphicFramePr>
            <p:xfrm>
              <a:off x="0" y="1920240"/>
              <a:ext cx="13006388" cy="73224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Mentimeter - Interactive Presentations">
                <a:extLst>
                  <a:ext uri="{FF2B5EF4-FFF2-40B4-BE49-F238E27FC236}">
                    <a16:creationId xmlns:a16="http://schemas.microsoft.com/office/drawing/2014/main" id="{A73E5A25-923F-439B-98DD-C67E9ACA7EBB}"/>
                  </a:ext>
                </a:extLst>
              </p:cNvPr>
              <p:cNvPicPr>
                <a:picLocks noGrp="1" noRot="1" noChangeAspect="1" noMove="1" noResize="1" noEditPoints="1" noAdjustHandles="1" noChangeArrowheads="1" noChangeShapeType="1"/>
              </p:cNvPicPr>
              <p:nvPr/>
            </p:nvPicPr>
            <p:blipFill>
              <a:blip r:embed="rId3"/>
              <a:stretch>
                <a:fillRect/>
              </a:stretch>
            </p:blipFill>
            <p:spPr>
              <a:xfrm>
                <a:off x="0" y="1920240"/>
                <a:ext cx="13006388" cy="7322401"/>
              </a:xfrm>
              <a:prstGeom prst="rect">
                <a:avLst/>
              </a:prstGeom>
            </p:spPr>
          </p:pic>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167389-89B9-466A-995F-1E76DF5A444C}"/>
                  </a:ext>
                </a:extLst>
              </p:cNvPr>
              <p:cNvSpPr/>
              <p:nvPr/>
            </p:nvSpPr>
            <p:spPr>
              <a:xfrm>
                <a:off x="4420003" y="4613603"/>
                <a:ext cx="4164793" cy="523220"/>
              </a:xfrm>
              <a:prstGeom prst="rect">
                <a:avLst/>
              </a:prstGeom>
            </p:spPr>
            <p:txBody>
              <a:bodyPr wrap="none">
                <a:spAutoFit/>
              </a:bodyPr>
              <a:lstStyle/>
              <a:p>
                <a:pPr algn="ctr"/>
                <a14:m>
                  <m:oMath xmlns:m="http://schemas.openxmlformats.org/officeDocument/2006/math">
                    <m:r>
                      <a:rPr lang="en-GB" sz="2800" i="1">
                        <a:latin typeface="Cambria Math" charset="0"/>
                        <a:cs typeface="Palatino Linotype"/>
                      </a:rPr>
                      <m:t>𝑊𝑎𝑔𝑒</m:t>
                    </m:r>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1</m:t>
                        </m:r>
                      </m:sub>
                    </m:sSub>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2</m:t>
                        </m:r>
                      </m:sub>
                    </m:sSub>
                    <m:r>
                      <a:rPr lang="en-GB" sz="2800" i="1">
                        <a:latin typeface="Cambria Math" charset="0"/>
                        <a:cs typeface="Palatino Linotype"/>
                      </a:rPr>
                      <m:t>𝐸𝐷𝑈</m:t>
                    </m:r>
                    <m:r>
                      <a:rPr lang="en-GB" sz="2800" i="1">
                        <a:latin typeface="Cambria Math" panose="02040503050406030204" pitchFamily="18" charset="0"/>
                        <a:cs typeface="Palatino Linotype"/>
                      </a:rPr>
                      <m:t>+</m:t>
                    </m:r>
                    <m:r>
                      <a:rPr lang="en-GB" sz="2800" i="1">
                        <a:latin typeface="Cambria Math" panose="02040503050406030204" pitchFamily="18" charset="0"/>
                        <a:cs typeface="Palatino Linotype"/>
                      </a:rPr>
                      <m:t>𝜖</m:t>
                    </m:r>
                  </m:oMath>
                </a14:m>
                <a:r>
                  <a:rPr lang="en-GB" sz="2800" dirty="0">
                    <a:latin typeface="Palatino Linotype"/>
                    <a:cs typeface="Palatino Linotype"/>
                  </a:rPr>
                  <a:t> </a:t>
                </a:r>
              </a:p>
            </p:txBody>
          </p:sp>
        </mc:Choice>
        <mc:Fallback xmlns="">
          <p:sp>
            <p:nvSpPr>
              <p:cNvPr id="5" name="Rectangle 4">
                <a:extLst>
                  <a:ext uri="{FF2B5EF4-FFF2-40B4-BE49-F238E27FC236}">
                    <a16:creationId xmlns:a16="http://schemas.microsoft.com/office/drawing/2014/main" id="{B1167389-89B9-466A-995F-1E76DF5A444C}"/>
                  </a:ext>
                </a:extLst>
              </p:cNvPr>
              <p:cNvSpPr>
                <a:spLocks noRot="1" noChangeAspect="1" noMove="1" noResize="1" noEditPoints="1" noAdjustHandles="1" noChangeArrowheads="1" noChangeShapeType="1" noTextEdit="1"/>
              </p:cNvSpPr>
              <p:nvPr/>
            </p:nvSpPr>
            <p:spPr>
              <a:xfrm>
                <a:off x="4420003" y="4613603"/>
                <a:ext cx="4164793" cy="52322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15756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a:p>
                <a:pPr algn="ctr"/>
                <a:r>
                  <a:rPr lang="en-GB" sz="3413" dirty="0">
                    <a:latin typeface="Palatino Linotype"/>
                    <a:cs typeface="Palatino Linotype"/>
                  </a:rPr>
                  <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1575624"/>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712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mc:Choice xmlns:a14="http://schemas.microsoft.com/office/drawing/2010/main"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7"/>
                <a:ext cx="7022505"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7"/>
                <a:ext cx="7022505"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webextension1.xml><?xml version="1.0" encoding="utf-8"?>
<we:webextension xmlns:we="http://schemas.microsoft.com/office/webextensions/webextension/2010/11" id="{674A3F09-6955-49FD-85E7-2AE8B57CABF0}">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11671c1141c5&quot;,&quot;link&quot;:&quot;https://www.mentimeter.com/s/a066ff0d8e4b57e68007687fc7e6b79c/11671c1141c5&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6730</TotalTime>
  <Words>2613</Words>
  <Application>Microsoft Office PowerPoint</Application>
  <PresentationFormat>Custom</PresentationFormat>
  <Paragraphs>247</Paragraphs>
  <Slides>37</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37</vt:i4>
      </vt:variant>
    </vt:vector>
  </HeadingPairs>
  <TitlesOfParts>
    <vt:vector size="51"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by Ralf Martin (r.martin@imperial.ac.uk)</vt:lpstr>
      <vt:lpstr>Objectives for this lecture</vt:lpstr>
      <vt:lpstr>Why Multivariate Regression?</vt:lpstr>
      <vt:lpstr>Endogeneity and Multivariate Regression </vt:lpstr>
      <vt:lpstr>PowerPoint Presentation</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EDUC☜FEMALE </vt:lpstr>
      <vt:lpstr>Directions of causality EDUC☞☜EXPER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Ralf Martin</cp:lastModifiedBy>
  <cp:revision>136</cp:revision>
  <dcterms:created xsi:type="dcterms:W3CDTF">2020-10-04T17:32:50Z</dcterms:created>
  <dcterms:modified xsi:type="dcterms:W3CDTF">2020-10-13T08:08:24Z</dcterms:modified>
</cp:coreProperties>
</file>